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anose="020F0502020204030204" pitchFamily="2" charset="0"/>
      <p:regular r:id="rId13"/>
    </p:embeddedFont>
    <p:embeddedFont>
      <p:font typeface="Libre Baskerville" panose="020F0502020204030204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5061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189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Medical Insurance Cost Drivers and Policy Strategy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85454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 Analysis of Insurance Charges, Risk Factors, and Demographic Patterns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7476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Presented by:  Eyob Hailemichael Woldeyohanis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9611" y="772597"/>
            <a:ext cx="7744777" cy="1249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Next Steps: Actionable Policy Design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999411" y="2546390"/>
            <a:ext cx="7444978" cy="1199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"By focusing our resources on the primary cost drivers—smoking and high BMI—we can achieve significant financial savings and improve customer health outcomes."</a:t>
            </a:r>
            <a:endParaRPr lang="en-US" sz="1950" dirty="0"/>
          </a:p>
        </p:txBody>
      </p:sp>
      <p:sp>
        <p:nvSpPr>
          <p:cNvPr id="5" name="Shape 2"/>
          <p:cNvSpPr/>
          <p:nvPr/>
        </p:nvSpPr>
        <p:spPr>
          <a:xfrm>
            <a:off x="699611" y="2321600"/>
            <a:ext cx="22860" cy="1649016"/>
          </a:xfrm>
          <a:prstGeom prst="rect">
            <a:avLst/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49511" y="4195405"/>
            <a:ext cx="22860" cy="3261479"/>
          </a:xfrm>
          <a:prstGeom prst="roundRect">
            <a:avLst>
              <a:gd name="adj" fmla="val 367268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826651" y="4408765"/>
            <a:ext cx="399693" cy="22860"/>
          </a:xfrm>
          <a:prstGeom prst="roundRect">
            <a:avLst>
              <a:gd name="adj" fmla="val 367268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774561" y="4345245"/>
            <a:ext cx="149900" cy="149900"/>
          </a:xfrm>
          <a:prstGeom prst="roundRect">
            <a:avLst>
              <a:gd name="adj" fmla="val 305003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649016" y="4264104"/>
            <a:ext cx="2498646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Q4 2024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1649016" y="4696301"/>
            <a:ext cx="6795373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Finalize budget for targeted wellness and cessation programs.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826651" y="5629156"/>
            <a:ext cx="399693" cy="22860"/>
          </a:xfrm>
          <a:prstGeom prst="roundRect">
            <a:avLst>
              <a:gd name="adj" fmla="val 367268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774561" y="5565636"/>
            <a:ext cx="149900" cy="149900"/>
          </a:xfrm>
          <a:prstGeom prst="roundRect">
            <a:avLst>
              <a:gd name="adj" fmla="val 305003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649016" y="5484495"/>
            <a:ext cx="2498646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Q1 2025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1649016" y="5916692"/>
            <a:ext cx="6795373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Roll out new risk-adjusted policy structures based on analysis.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826651" y="6849547"/>
            <a:ext cx="399693" cy="22860"/>
          </a:xfrm>
          <a:prstGeom prst="roundRect">
            <a:avLst>
              <a:gd name="adj" fmla="val 367268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74561" y="6786027"/>
            <a:ext cx="149900" cy="149900"/>
          </a:xfrm>
          <a:prstGeom prst="roundRect">
            <a:avLst>
              <a:gd name="adj" fmla="val 305003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649016" y="6704886"/>
            <a:ext cx="2498646" cy="312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Q2 2025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1649016" y="7137083"/>
            <a:ext cx="6795373" cy="319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Begin tracking and reporting on projected cost reduction metrics.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4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5098" y="3421618"/>
            <a:ext cx="5638443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CHAPTER 1: PROJECT FOUNDATION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785098" y="3861673"/>
            <a:ext cx="10902791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 &amp; Dataset Summary</a:t>
            </a:r>
            <a:endParaRPr lang="en-US" sz="4400" dirty="0"/>
          </a:p>
        </p:txBody>
      </p:sp>
      <p:sp>
        <p:nvSpPr>
          <p:cNvPr id="5" name="Shape 2"/>
          <p:cNvSpPr/>
          <p:nvPr/>
        </p:nvSpPr>
        <p:spPr>
          <a:xfrm>
            <a:off x="785098" y="4899065"/>
            <a:ext cx="6417945" cy="2713077"/>
          </a:xfrm>
          <a:prstGeom prst="roundRect">
            <a:avLst>
              <a:gd name="adj" fmla="val 539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54618" y="4899065"/>
            <a:ext cx="121920" cy="2713077"/>
          </a:xfrm>
          <a:prstGeom prst="roundRect">
            <a:avLst>
              <a:gd name="adj" fmla="val 77281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131332" y="5153858"/>
            <a:ext cx="3364944" cy="420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Goal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1131332" y="5708928"/>
            <a:ext cx="5816918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insurance data to uncover insights that guide policy design, cost reduction strategies, and targeted customer interventions.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7357" y="4899065"/>
            <a:ext cx="6417945" cy="2713077"/>
          </a:xfrm>
          <a:prstGeom prst="roundRect">
            <a:avLst>
              <a:gd name="adj" fmla="val 5393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396877" y="4899065"/>
            <a:ext cx="121920" cy="2713077"/>
          </a:xfrm>
          <a:prstGeom prst="roundRect">
            <a:avLst>
              <a:gd name="adj" fmla="val 77281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773591" y="5153858"/>
            <a:ext cx="3364944" cy="420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Snapshot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7773591" y="5708928"/>
            <a:ext cx="5816918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Kaggle dataset with </a:t>
            </a: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1,338 rows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and 10 columns.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773591" y="6202323"/>
            <a:ext cx="5816918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Features: Smoker, Age, BMI, Charges, Region, Children.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773591" y="6998494"/>
            <a:ext cx="5816918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 missing data after initial cleaning.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925" y="915472"/>
            <a:ext cx="6451283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CHAPTER 2: EXPLORATORY DATA ANALYSIS</a:t>
            </a:r>
            <a:endParaRPr lang="en-US" sz="2050" dirty="0"/>
          </a:p>
        </p:txBody>
      </p:sp>
      <p:sp>
        <p:nvSpPr>
          <p:cNvPr id="4" name="Text 1"/>
          <p:cNvSpPr/>
          <p:nvPr/>
        </p:nvSpPr>
        <p:spPr>
          <a:xfrm>
            <a:off x="735925" y="1328142"/>
            <a:ext cx="7672149" cy="13139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 for Deeper Insight</a:t>
            </a:r>
            <a:endParaRPr lang="en-US" sz="4100" dirty="0"/>
          </a:p>
        </p:txBody>
      </p:sp>
      <p:sp>
        <p:nvSpPr>
          <p:cNvPr id="5" name="Text 2"/>
          <p:cNvSpPr/>
          <p:nvPr/>
        </p:nvSpPr>
        <p:spPr>
          <a:xfrm>
            <a:off x="735925" y="2957513"/>
            <a:ext cx="7672149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Initial data exploration involved loading, checking structure, and connecting to MySQL. Crucially, we created new categorical features to enhance analysis.</a:t>
            </a:r>
            <a:endParaRPr lang="en-US" sz="1650" dirty="0"/>
          </a:p>
        </p:txBody>
      </p:sp>
      <p:sp>
        <p:nvSpPr>
          <p:cNvPr id="6" name="Shape 3"/>
          <p:cNvSpPr/>
          <p:nvPr/>
        </p:nvSpPr>
        <p:spPr>
          <a:xfrm>
            <a:off x="735925" y="3866674"/>
            <a:ext cx="7672149" cy="3447455"/>
          </a:xfrm>
          <a:prstGeom prst="roundRect">
            <a:avLst>
              <a:gd name="adj" fmla="val 256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743545" y="3874294"/>
            <a:ext cx="3828455" cy="1884283"/>
          </a:xfrm>
          <a:prstGeom prst="roundRect">
            <a:avLst>
              <a:gd name="adj" fmla="val 4687"/>
            </a:avLst>
          </a:prstGeom>
          <a:solidFill>
            <a:srgbClr val="F7ED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953810" y="408455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 Group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953810" y="4539258"/>
            <a:ext cx="3092529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Categorized customers into Young Adult, Adult, Middle-aged, and Senior segments.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4572000" y="3874294"/>
            <a:ext cx="3828455" cy="1884283"/>
          </a:xfrm>
          <a:prstGeom prst="rect">
            <a:avLst/>
          </a:prstGeom>
          <a:solidFill>
            <a:srgbClr val="F7ED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4572000" y="3874294"/>
            <a:ext cx="22860" cy="1884283"/>
          </a:xfrm>
          <a:prstGeom prst="roundRect">
            <a:avLst>
              <a:gd name="adj" fmla="val 386338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097661" y="4084558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BMI Group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5097661" y="4539258"/>
            <a:ext cx="3092529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Grouped BMI into Underweight, Normal, Overweight, and Obese categories.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4309229" y="4553605"/>
            <a:ext cx="525661" cy="525661"/>
          </a:xfrm>
          <a:prstGeom prst="roundRect">
            <a:avLst>
              <a:gd name="adj" fmla="val 16801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40674" y="4685050"/>
            <a:ext cx="262771" cy="262771"/>
          </a:xfrm>
          <a:prstGeom prst="rect">
            <a:avLst/>
          </a:prstGeom>
        </p:spPr>
      </p:pic>
      <p:sp>
        <p:nvSpPr>
          <p:cNvPr id="16" name="Shape 12"/>
          <p:cNvSpPr/>
          <p:nvPr/>
        </p:nvSpPr>
        <p:spPr>
          <a:xfrm>
            <a:off x="743545" y="5758577"/>
            <a:ext cx="7656909" cy="1547932"/>
          </a:xfrm>
          <a:prstGeom prst="rect">
            <a:avLst/>
          </a:prstGeom>
          <a:solidFill>
            <a:srgbClr val="F7ED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743545" y="5758577"/>
            <a:ext cx="7656909" cy="22860"/>
          </a:xfrm>
          <a:prstGeom prst="roundRect">
            <a:avLst>
              <a:gd name="adj" fmla="val 386338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4"/>
          <p:cNvSpPr/>
          <p:nvPr/>
        </p:nvSpPr>
        <p:spPr>
          <a:xfrm>
            <a:off x="953810" y="5968841"/>
            <a:ext cx="2692360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Children Categories</a:t>
            </a:r>
            <a:endParaRPr lang="en-US" sz="2050" dirty="0"/>
          </a:p>
        </p:txBody>
      </p:sp>
      <p:sp>
        <p:nvSpPr>
          <p:cNvPr id="19" name="Text 15"/>
          <p:cNvSpPr/>
          <p:nvPr/>
        </p:nvSpPr>
        <p:spPr>
          <a:xfrm>
            <a:off x="953810" y="6423541"/>
            <a:ext cx="6920984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Segmented households by number of dependents (No/One, Few, Many).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0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FINDING 1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793790" y="1115139"/>
            <a:ext cx="101624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Smoking: The Primary Cost Driver</a:t>
            </a:r>
            <a:endParaRPr lang="en-US" sz="4450" dirty="0"/>
          </a:p>
        </p:txBody>
      </p:sp>
      <p:sp>
        <p:nvSpPr>
          <p:cNvPr id="4" name="Text 2"/>
          <p:cNvSpPr/>
          <p:nvPr/>
        </p:nvSpPr>
        <p:spPr>
          <a:xfrm>
            <a:off x="793790" y="2368153"/>
            <a:ext cx="7604284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Smoking status is the single most significant predictor of insurance charges, creating a massive financial disparity.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43670"/>
            <a:ext cx="3660338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$32,050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885349" y="4675465"/>
            <a:ext cx="34772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Smoker Average Charge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5256609"/>
            <a:ext cx="36603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charge for a customer who smokes.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737616" y="3643670"/>
            <a:ext cx="3660458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$8,690</a:t>
            </a:r>
            <a:endParaRPr lang="en-US" sz="5850" dirty="0"/>
          </a:p>
        </p:txBody>
      </p:sp>
      <p:sp>
        <p:nvSpPr>
          <p:cNvPr id="9" name="Text 7"/>
          <p:cNvSpPr/>
          <p:nvPr/>
        </p:nvSpPr>
        <p:spPr>
          <a:xfrm>
            <a:off x="4737616" y="4675465"/>
            <a:ext cx="36604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Non-Smoker Average Charge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4737616" y="5610939"/>
            <a:ext cx="36604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charge for a customer who does not smoke.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419231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795" y="359688"/>
            <a:ext cx="1635085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FINDING 2</a:t>
            </a:r>
            <a:endParaRPr lang="en-US" sz="1250" dirty="0"/>
          </a:p>
        </p:txBody>
      </p:sp>
      <p:sp>
        <p:nvSpPr>
          <p:cNvPr id="3" name="Text 1"/>
          <p:cNvSpPr/>
          <p:nvPr/>
        </p:nvSpPr>
        <p:spPr>
          <a:xfrm>
            <a:off x="457795" y="616268"/>
            <a:ext cx="5882164" cy="4087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Impact of BMI and Age on Charges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457795" y="1221224"/>
            <a:ext cx="13714809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Charges increase significantly with both age and BMI, highlighting the financial risk associated with weight and maturity.</a:t>
            </a:r>
            <a:endParaRPr lang="en-US" sz="1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95" y="1577697"/>
            <a:ext cx="4462582" cy="446258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57795" y="6171009"/>
            <a:ext cx="1635085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Obese Patients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457795" y="6453783"/>
            <a:ext cx="4462582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charge: </a:t>
            </a:r>
            <a:r>
              <a:rPr lang="en-US" sz="10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$16,962.40</a:t>
            </a:r>
            <a:endParaRPr lang="en-US" sz="1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850" y="1577697"/>
            <a:ext cx="4462582" cy="44625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083850" y="6171009"/>
            <a:ext cx="1770102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Normal BMI Patients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5083850" y="6453783"/>
            <a:ext cx="4462582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charge: </a:t>
            </a:r>
            <a:r>
              <a:rPr lang="en-US" sz="10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$11,407.83</a:t>
            </a:r>
            <a:endParaRPr lang="en-US" sz="10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9904" y="1577697"/>
            <a:ext cx="4462582" cy="4462582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9904" y="6171009"/>
            <a:ext cx="4462582" cy="305323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09904" y="9371409"/>
            <a:ext cx="1635085" cy="2043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 Correlation</a:t>
            </a:r>
            <a:endParaRPr lang="en-US" sz="1250" dirty="0"/>
          </a:p>
        </p:txBody>
      </p:sp>
      <p:sp>
        <p:nvSpPr>
          <p:cNvPr id="14" name="Text 8"/>
          <p:cNvSpPr/>
          <p:nvPr/>
        </p:nvSpPr>
        <p:spPr>
          <a:xfrm>
            <a:off x="9709904" y="9654183"/>
            <a:ext cx="4462582" cy="418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 is strongly correlated with higher charges, especially in high-cost claims.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49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357" y="595074"/>
            <a:ext cx="6977658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High-Cost Claims Profile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757357" y="1595914"/>
            <a:ext cx="7629287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Analysis of claims over $20,000 reveals a clear risk profile dominated by smoking status and high BMI.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7357" y="2856309"/>
            <a:ext cx="3706416" cy="2294453"/>
          </a:xfrm>
          <a:prstGeom prst="roundRect">
            <a:avLst>
              <a:gd name="adj" fmla="val 6376"/>
            </a:avLst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57357" y="2825829"/>
            <a:ext cx="3706416" cy="121920"/>
          </a:xfrm>
          <a:prstGeom prst="roundRect">
            <a:avLst>
              <a:gd name="adj" fmla="val 74550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2286000" y="2531745"/>
            <a:ext cx="649129" cy="649129"/>
          </a:xfrm>
          <a:prstGeom prst="roundRect">
            <a:avLst>
              <a:gd name="adj" fmla="val 140866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0667" y="2726412"/>
            <a:ext cx="259675" cy="2596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04173" y="3397329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Smoker Status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1004173" y="3865245"/>
            <a:ext cx="3212783" cy="103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Smokers are overwhelmingly represented in the high-cost claim bracket.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4680109" y="2856309"/>
            <a:ext cx="3706535" cy="2294453"/>
          </a:xfrm>
          <a:prstGeom prst="roundRect">
            <a:avLst>
              <a:gd name="adj" fmla="val 6376"/>
            </a:avLst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8"/>
          <p:cNvSpPr/>
          <p:nvPr/>
        </p:nvSpPr>
        <p:spPr>
          <a:xfrm>
            <a:off x="4680109" y="2825829"/>
            <a:ext cx="3706535" cy="121920"/>
          </a:xfrm>
          <a:prstGeom prst="roundRect">
            <a:avLst>
              <a:gd name="adj" fmla="val 74550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9"/>
          <p:cNvSpPr/>
          <p:nvPr/>
        </p:nvSpPr>
        <p:spPr>
          <a:xfrm>
            <a:off x="6208752" y="2531745"/>
            <a:ext cx="649129" cy="649129"/>
          </a:xfrm>
          <a:prstGeom prst="roundRect">
            <a:avLst>
              <a:gd name="adj" fmla="val 140866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3419" y="2726412"/>
            <a:ext cx="259675" cy="2596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4926925" y="3397329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BMI Group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4926925" y="3865245"/>
            <a:ext cx="3212902" cy="103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Obese customers contribute disproportionately to the highest insurance costs.</a:t>
            </a:r>
            <a:endParaRPr lang="en-US" sz="1700" dirty="0"/>
          </a:p>
        </p:txBody>
      </p:sp>
      <p:sp>
        <p:nvSpPr>
          <p:cNvPr id="17" name="Shape 12"/>
          <p:cNvSpPr/>
          <p:nvPr/>
        </p:nvSpPr>
        <p:spPr>
          <a:xfrm>
            <a:off x="757357" y="5691664"/>
            <a:ext cx="7629287" cy="1948220"/>
          </a:xfrm>
          <a:prstGeom prst="roundRect">
            <a:avLst>
              <a:gd name="adj" fmla="val 7510"/>
            </a:avLst>
          </a:prstGeom>
          <a:solidFill>
            <a:srgbClr val="FFFD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3"/>
          <p:cNvSpPr/>
          <p:nvPr/>
        </p:nvSpPr>
        <p:spPr>
          <a:xfrm>
            <a:off x="757357" y="5661184"/>
            <a:ext cx="7629287" cy="121920"/>
          </a:xfrm>
          <a:prstGeom prst="roundRect">
            <a:avLst>
              <a:gd name="adj" fmla="val 74550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4247436" y="5367099"/>
            <a:ext cx="649129" cy="649129"/>
          </a:xfrm>
          <a:prstGeom prst="roundRect">
            <a:avLst>
              <a:gd name="adj" fmla="val 140866"/>
            </a:avLst>
          </a:prstGeom>
          <a:solidFill>
            <a:srgbClr val="B88E23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42103" y="5561767"/>
            <a:ext cx="259675" cy="259675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04173" y="6232684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 Group</a:t>
            </a:r>
            <a:endParaRPr lang="en-US" sz="2100" dirty="0"/>
          </a:p>
        </p:txBody>
      </p:sp>
      <p:sp>
        <p:nvSpPr>
          <p:cNvPr id="22" name="Text 16"/>
          <p:cNvSpPr/>
          <p:nvPr/>
        </p:nvSpPr>
        <p:spPr>
          <a:xfrm>
            <a:off x="1004173" y="6700599"/>
            <a:ext cx="7135654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Middle-aged and Senior customers drive the majority of high-cost claims.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8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2444" y="394692"/>
            <a:ext cx="2714982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FINANCIAL OPPORTUNITY</a:t>
            </a:r>
            <a:endParaRPr lang="en-US" sz="1400" dirty="0"/>
          </a:p>
        </p:txBody>
      </p:sp>
      <p:sp>
        <p:nvSpPr>
          <p:cNvPr id="4" name="Text 1"/>
          <p:cNvSpPr/>
          <p:nvPr/>
        </p:nvSpPr>
        <p:spPr>
          <a:xfrm>
            <a:off x="502444" y="676275"/>
            <a:ext cx="6402348" cy="448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Projected Cost Reduction Potential</a:t>
            </a:r>
            <a:endParaRPr lang="en-US" sz="2800" dirty="0"/>
          </a:p>
        </p:txBody>
      </p:sp>
      <p:sp>
        <p:nvSpPr>
          <p:cNvPr id="5" name="Text 2"/>
          <p:cNvSpPr/>
          <p:nvPr/>
        </p:nvSpPr>
        <p:spPr>
          <a:xfrm>
            <a:off x="502444" y="1340048"/>
            <a:ext cx="8139112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Targeted health interventions offer significant financial returns by mitigating the highest risk factors.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3689033" y="2664262"/>
            <a:ext cx="1765697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$878,176</a:t>
            </a:r>
            <a:endParaRPr lang="en-US" sz="28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318" y="1767007"/>
            <a:ext cx="2153364" cy="215336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657719" y="4099679"/>
            <a:ext cx="1828443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Smoking Reduction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502444" y="4409956"/>
            <a:ext cx="8139112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Projected savings if smoker prevalence drops by 10%.</a:t>
            </a:r>
            <a:endParaRPr lang="en-US" sz="1100" dirty="0"/>
          </a:p>
        </p:txBody>
      </p:sp>
      <p:sp>
        <p:nvSpPr>
          <p:cNvPr id="10" name="Text 6"/>
          <p:cNvSpPr/>
          <p:nvPr/>
        </p:nvSpPr>
        <p:spPr>
          <a:xfrm>
            <a:off x="3689033" y="5859780"/>
            <a:ext cx="1765697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$282,423</a:t>
            </a:r>
            <a:endParaRPr lang="en-US" sz="28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318" y="4962525"/>
            <a:ext cx="2153364" cy="215336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74745" y="7295197"/>
            <a:ext cx="1794510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BMI Reduction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502444" y="7605474"/>
            <a:ext cx="8139112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Projected savings if Obese customers reduce BMI by 5%.</a:t>
            </a:r>
            <a:endParaRPr lang="en-US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446" y="406598"/>
            <a:ext cx="2460427" cy="230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ADDITIONAL INSIGHTS</a:t>
            </a:r>
            <a:endParaRPr lang="en-US" sz="1450" dirty="0"/>
          </a:p>
        </p:txBody>
      </p:sp>
      <p:sp>
        <p:nvSpPr>
          <p:cNvPr id="3" name="Text 1"/>
          <p:cNvSpPr/>
          <p:nvPr/>
        </p:nvSpPr>
        <p:spPr>
          <a:xfrm>
            <a:off x="517446" y="696635"/>
            <a:ext cx="5911334" cy="462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Regional and Family Dynamics</a:t>
            </a:r>
            <a:endParaRPr lang="en-US" sz="2900" dirty="0"/>
          </a:p>
        </p:txBody>
      </p:sp>
      <p:sp>
        <p:nvSpPr>
          <p:cNvPr id="4" name="Text 2"/>
          <p:cNvSpPr/>
          <p:nvPr/>
        </p:nvSpPr>
        <p:spPr>
          <a:xfrm>
            <a:off x="517446" y="1528167"/>
            <a:ext cx="2663547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Regional Cost Variation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17446" y="1953101"/>
            <a:ext cx="6617375" cy="4731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High-cost claims are concentrated in specific regions, suggesting geographic factors influence risk.</a:t>
            </a:r>
            <a:endParaRPr lang="en-US" sz="11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46" y="2592586"/>
            <a:ext cx="6617375" cy="66173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03200" y="1528167"/>
            <a:ext cx="3005971" cy="277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Children Categories Effect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03200" y="1953101"/>
            <a:ext cx="6617375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number of children in a household also impacts average charges, varying by region.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7503200" y="2356009"/>
            <a:ext cx="6617375" cy="1302901"/>
          </a:xfrm>
          <a:prstGeom prst="roundRect">
            <a:avLst>
              <a:gd name="adj" fmla="val 476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7510820" y="2363629"/>
            <a:ext cx="6602135" cy="4292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658695" y="2459950"/>
            <a:ext cx="3001685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No/One Child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10963513" y="2459950"/>
            <a:ext cx="3001685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12000</a:t>
            </a:r>
            <a:endParaRPr lang="en-US" sz="1150" dirty="0"/>
          </a:p>
        </p:txBody>
      </p:sp>
      <p:sp>
        <p:nvSpPr>
          <p:cNvPr id="13" name="Shape 10"/>
          <p:cNvSpPr/>
          <p:nvPr/>
        </p:nvSpPr>
        <p:spPr>
          <a:xfrm>
            <a:off x="7510820" y="2792849"/>
            <a:ext cx="6602135" cy="42922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658695" y="2889171"/>
            <a:ext cx="3001685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Few Children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10963513" y="2889171"/>
            <a:ext cx="3001685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13500</a:t>
            </a:r>
            <a:endParaRPr lang="en-US" sz="1150" dirty="0"/>
          </a:p>
        </p:txBody>
      </p:sp>
      <p:sp>
        <p:nvSpPr>
          <p:cNvPr id="16" name="Shape 13"/>
          <p:cNvSpPr/>
          <p:nvPr/>
        </p:nvSpPr>
        <p:spPr>
          <a:xfrm>
            <a:off x="7510820" y="3222069"/>
            <a:ext cx="6602135" cy="42922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658695" y="3318391"/>
            <a:ext cx="3001685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Many Children</a:t>
            </a:r>
            <a:endParaRPr lang="en-US" sz="1150" dirty="0"/>
          </a:p>
        </p:txBody>
      </p:sp>
      <p:sp>
        <p:nvSpPr>
          <p:cNvPr id="18" name="Text 15"/>
          <p:cNvSpPr/>
          <p:nvPr/>
        </p:nvSpPr>
        <p:spPr>
          <a:xfrm>
            <a:off x="10963513" y="3318391"/>
            <a:ext cx="3001685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14200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576739"/>
            <a:ext cx="381857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IMPERATIVES</a:t>
            </a:r>
            <a:endParaRPr lang="en-US" sz="2050" dirty="0"/>
          </a:p>
        </p:txBody>
      </p:sp>
      <p:sp>
        <p:nvSpPr>
          <p:cNvPr id="4" name="Text 1"/>
          <p:cNvSpPr/>
          <p:nvPr/>
        </p:nvSpPr>
        <p:spPr>
          <a:xfrm>
            <a:off x="732711" y="987504"/>
            <a:ext cx="7678579" cy="1308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Core Business Recommendations</a:t>
            </a:r>
            <a:endParaRPr lang="en-US" sz="4100" dirty="0"/>
          </a:p>
        </p:txBody>
      </p:sp>
      <p:sp>
        <p:nvSpPr>
          <p:cNvPr id="5" name="Shape 2"/>
          <p:cNvSpPr/>
          <p:nvPr/>
        </p:nvSpPr>
        <p:spPr>
          <a:xfrm>
            <a:off x="732711" y="2609969"/>
            <a:ext cx="837486" cy="1541383"/>
          </a:xfrm>
          <a:prstGeom prst="roundRect">
            <a:avLst>
              <a:gd name="adj" fmla="val 36001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4410" y="3223617"/>
            <a:ext cx="313968" cy="313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79508" y="2819281"/>
            <a:ext cx="393501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Smoking Cessation Programs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779508" y="3271957"/>
            <a:ext cx="663178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 aggressive health campaigns and incentives to reduce smoker prevalence.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732711" y="4360664"/>
            <a:ext cx="837486" cy="1541383"/>
          </a:xfrm>
          <a:prstGeom prst="roundRect">
            <a:avLst>
              <a:gd name="adj" fmla="val 36001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4410" y="4974312"/>
            <a:ext cx="313968" cy="31396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79508" y="4569976"/>
            <a:ext cx="309062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BMI Wellness</a:t>
            </a:r>
            <a:endParaRPr lang="en-US" sz="2050" dirty="0"/>
          </a:p>
        </p:txBody>
      </p:sp>
      <p:sp>
        <p:nvSpPr>
          <p:cNvPr id="12" name="Text 7"/>
          <p:cNvSpPr/>
          <p:nvPr/>
        </p:nvSpPr>
        <p:spPr>
          <a:xfrm>
            <a:off x="1779508" y="5022652"/>
            <a:ext cx="663178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Launch wellness programs specifically for high-risk (Obese) customer groups to reduce BMI.</a:t>
            </a:r>
            <a:endParaRPr lang="en-US" sz="1600" dirty="0"/>
          </a:p>
        </p:txBody>
      </p:sp>
      <p:sp>
        <p:nvSpPr>
          <p:cNvPr id="13" name="Shape 8"/>
          <p:cNvSpPr/>
          <p:nvPr/>
        </p:nvSpPr>
        <p:spPr>
          <a:xfrm>
            <a:off x="732711" y="6111359"/>
            <a:ext cx="837486" cy="1541383"/>
          </a:xfrm>
          <a:prstGeom prst="roundRect">
            <a:avLst>
              <a:gd name="adj" fmla="val 36001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4410" y="6725007"/>
            <a:ext cx="313968" cy="31396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779508" y="6320671"/>
            <a:ext cx="2699266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Data-Driven Pricing</a:t>
            </a:r>
            <a:endParaRPr lang="en-US" sz="2050" dirty="0"/>
          </a:p>
        </p:txBody>
      </p:sp>
      <p:sp>
        <p:nvSpPr>
          <p:cNvPr id="16" name="Text 10"/>
          <p:cNvSpPr/>
          <p:nvPr/>
        </p:nvSpPr>
        <p:spPr>
          <a:xfrm>
            <a:off x="1779508" y="6773347"/>
            <a:ext cx="6631781" cy="670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Adjust premiums based on demographic, BMI, and smoking status insights for risk-adjusted pricing.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581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Libre Baskerville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Eyob Hailemichael Woldeyohanis</cp:lastModifiedBy>
  <cp:revision>2</cp:revision>
  <dcterms:created xsi:type="dcterms:W3CDTF">2025-10-23T08:29:36Z</dcterms:created>
  <dcterms:modified xsi:type="dcterms:W3CDTF">2025-10-23T08:30:58Z</dcterms:modified>
</cp:coreProperties>
</file>